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sldIdLst>
    <p:sldId id="257" r:id="rId2"/>
    <p:sldId id="258" r:id="rId3"/>
    <p:sldId id="259" r:id="rId4"/>
    <p:sldId id="301" r:id="rId5"/>
    <p:sldId id="302" r:id="rId6"/>
    <p:sldId id="300"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00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56" autoAdjust="0"/>
  </p:normalViewPr>
  <p:slideViewPr>
    <p:cSldViewPr>
      <p:cViewPr varScale="1">
        <p:scale>
          <a:sx n="42" d="100"/>
          <a:sy n="42" d="100"/>
        </p:scale>
        <p:origin x="-63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D736BA2-A1C5-4E52-A4D5-36FF04CF668A}" type="datetimeFigureOut">
              <a:rPr lang="ar-IQ" smtClean="0"/>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242603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736BA2-A1C5-4E52-A4D5-36FF04CF668A}" type="datetimeFigureOut">
              <a:rPr lang="ar-IQ" smtClean="0"/>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686381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736BA2-A1C5-4E52-A4D5-36FF04CF668A}" type="datetimeFigureOut">
              <a:rPr lang="ar-IQ" smtClean="0"/>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967012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736BA2-A1C5-4E52-A4D5-36FF04CF668A}" type="datetimeFigureOut">
              <a:rPr lang="ar-IQ" smtClean="0"/>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56703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D736BA2-A1C5-4E52-A4D5-36FF04CF668A}" type="datetimeFigureOut">
              <a:rPr lang="ar-IQ" smtClean="0"/>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006281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D736BA2-A1C5-4E52-A4D5-36FF04CF668A}" type="datetimeFigureOut">
              <a:rPr lang="ar-IQ" smtClean="0"/>
              <a:t>27/04/1440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022625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D736BA2-A1C5-4E52-A4D5-36FF04CF668A}" type="datetimeFigureOut">
              <a:rPr lang="ar-IQ" smtClean="0"/>
              <a:t>27/04/1440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3837583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D736BA2-A1C5-4E52-A4D5-36FF04CF668A}" type="datetimeFigureOut">
              <a:rPr lang="ar-IQ" smtClean="0"/>
              <a:t>27/04/1440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435699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D736BA2-A1C5-4E52-A4D5-36FF04CF668A}" type="datetimeFigureOut">
              <a:rPr lang="ar-IQ" smtClean="0"/>
              <a:t>27/04/1440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418697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D736BA2-A1C5-4E52-A4D5-36FF04CF668A}" type="datetimeFigureOut">
              <a:rPr lang="ar-IQ" smtClean="0"/>
              <a:t>27/04/1440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258884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D736BA2-A1C5-4E52-A4D5-36FF04CF668A}" type="datetimeFigureOut">
              <a:rPr lang="ar-IQ" smtClean="0"/>
              <a:t>27/04/1440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408811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135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736BA2-A1C5-4E52-A4D5-36FF04CF668A}" type="datetimeFigureOut">
              <a:rPr lang="ar-IQ" smtClean="0"/>
              <a:t>27/04/1440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03D0B08-ADE6-4FFA-8DFB-7541257B4D82}" type="slidenum">
              <a:rPr lang="ar-IQ" smtClean="0"/>
              <a:t>‹#›</a:t>
            </a:fld>
            <a:endParaRPr lang="ar-IQ"/>
          </a:p>
        </p:txBody>
      </p:sp>
    </p:spTree>
    <p:extLst>
      <p:ext uri="{BB962C8B-B14F-4D97-AF65-F5344CB8AC3E}">
        <p14:creationId xmlns:p14="http://schemas.microsoft.com/office/powerpoint/2010/main" val="1330475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616"/>
            <a:ext cx="9144000" cy="760088"/>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ar-IQ" b="1" dirty="0"/>
              <a:t> </a:t>
            </a:r>
            <a:r>
              <a:rPr lang="en-US" dirty="0"/>
              <a:t/>
            </a:r>
            <a:br>
              <a:rPr lang="en-US" dirty="0"/>
            </a:br>
            <a:endParaRPr lang="ar-IQ" dirty="0">
              <a:solidFill>
                <a:srgbClr val="FF0000"/>
              </a:solidFill>
            </a:endParaRPr>
          </a:p>
        </p:txBody>
      </p:sp>
      <p:sp>
        <p:nvSpPr>
          <p:cNvPr id="4" name="عنصر نائب للمحتوى 3"/>
          <p:cNvSpPr>
            <a:spLocks noGrp="1"/>
          </p:cNvSpPr>
          <p:nvPr>
            <p:ph idx="1"/>
          </p:nvPr>
        </p:nvSpPr>
        <p:spPr>
          <a:xfrm>
            <a:off x="0" y="476672"/>
            <a:ext cx="8892480" cy="5649492"/>
          </a:xfrm>
        </p:spPr>
        <p:txBody>
          <a:bodyPr/>
          <a:lstStyle/>
          <a:p>
            <a:r>
              <a:rPr lang="ar-IQ" b="1" dirty="0"/>
              <a:t> </a:t>
            </a:r>
            <a:endParaRPr lang="en-US" dirty="0"/>
          </a:p>
          <a:p>
            <a:endParaRPr lang="ar-IQ" dirty="0"/>
          </a:p>
        </p:txBody>
      </p:sp>
      <p:sp>
        <p:nvSpPr>
          <p:cNvPr id="3" name="مستطيل 2"/>
          <p:cNvSpPr/>
          <p:nvPr/>
        </p:nvSpPr>
        <p:spPr>
          <a:xfrm>
            <a:off x="2286000" y="1028343"/>
            <a:ext cx="4572000" cy="4555093"/>
          </a:xfrm>
          <a:prstGeom prst="rect">
            <a:avLst/>
          </a:prstGeom>
        </p:spPr>
        <p:txBody>
          <a:bodyPr>
            <a:spAutoFit/>
          </a:bodyPr>
          <a:lstStyle/>
          <a:p>
            <a:pPr algn="just"/>
            <a:r>
              <a:rPr lang="ar-IQ" sz="2000" b="1" u="sng" dirty="0"/>
              <a:t>ال</a:t>
            </a:r>
            <a:r>
              <a:rPr lang="ar-IQ" b="1" u="sng" dirty="0"/>
              <a:t>دوائر </a:t>
            </a:r>
            <a:r>
              <a:rPr lang="ar-IQ" b="1" u="sng" dirty="0" smtClean="0"/>
              <a:t>التدريبية</a:t>
            </a:r>
            <a:r>
              <a:rPr lang="ar-IQ" dirty="0"/>
              <a:t> </a:t>
            </a:r>
            <a:endParaRPr lang="en-US" dirty="0"/>
          </a:p>
          <a:p>
            <a:pPr algn="just"/>
            <a:r>
              <a:rPr lang="ar-IQ" dirty="0"/>
              <a:t>تعتبر الدائرة التدريبية هو المحور واللولب العام الذي تدور حوله الاحمال التدريبية , ومن خلالها يكن التلاعب بمتطلبات الحمل البدني لغرض تحقيق المستوى الرياضي . وتختلف الدوائر التدريبية من حيث تشكيل الحمل البدني باختلاف موقع الدائرة من مرحلة التدريب ومدى قربها وبعدها عن فترة المسابقات(المنافسات) اذ تدخل عوامل عديدة في صياغة مفرداتها من حيث التخصص والعمر التدريبي والجنس والمستوى الرياضي ... الخ. </a:t>
            </a:r>
            <a:endParaRPr lang="en-US" dirty="0"/>
          </a:p>
          <a:p>
            <a:pPr algn="just"/>
            <a:r>
              <a:rPr lang="ar-IQ" dirty="0"/>
              <a:t>وتختلف طول فترة الدائرة التدريبية الواحدة عن الاخرى تبعا لاختلاف الوظائف والاهداف المرسومة لها, حيث تشمل الدائرة التدريبية وحدات تدريبية مختلفة من حيث الهدف وكمية الحمل البدني الموجه </a:t>
            </a:r>
            <a:r>
              <a:rPr lang="ar-IQ" dirty="0" err="1"/>
              <a:t>لاحداث</a:t>
            </a:r>
            <a:r>
              <a:rPr lang="ar-IQ" dirty="0"/>
              <a:t> ذلك, وعلى هذا الاساس تتكون الدائرة التدريبية من مجموعة من الوحدات التدريبية المختلفة </a:t>
            </a:r>
            <a:r>
              <a:rPr lang="ar-IQ" dirty="0" err="1"/>
              <a:t>بأختلاف</a:t>
            </a:r>
            <a:r>
              <a:rPr lang="ar-IQ" dirty="0"/>
              <a:t> متطلبات الحمل المراد تحقيقه والذي يعبر عنه باختلاف الهدف من التدريب. </a:t>
            </a:r>
            <a:endParaRPr lang="en-US" dirty="0"/>
          </a:p>
        </p:txBody>
      </p:sp>
    </p:spTree>
    <p:extLst>
      <p:ext uri="{BB962C8B-B14F-4D97-AF65-F5344CB8AC3E}">
        <p14:creationId xmlns:p14="http://schemas.microsoft.com/office/powerpoint/2010/main" val="2245068269"/>
      </p:ext>
    </p:extLst>
  </p:cSld>
  <p:clrMapOvr>
    <a:masterClrMapping/>
  </p:clrMapOvr>
  <mc:AlternateContent xmlns:mc="http://schemas.openxmlformats.org/markup-compatibility/2006" xmlns:p14="http://schemas.microsoft.com/office/powerpoint/2010/main">
    <mc:Choice Requires="p14">
      <p:transition spd="slow" p14:dur="1250">
        <p:cover dir="r"/>
      </p:transition>
    </mc:Choice>
    <mc:Fallback xmlns="">
      <p:transition spd="slow">
        <p:cover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Autofit/>
          </a:bodyPr>
          <a:lstStyle/>
          <a:p>
            <a:pPr marL="0" indent="0" algn="just">
              <a:buNone/>
            </a:pPr>
            <a:r>
              <a:rPr lang="ar-IQ" sz="2800" dirty="0"/>
              <a:t>ومن المعروف ان عمل الاجهزة الداخلية ذات ميزة دائرية لذا ففي التدريب الرياضي يطبق نظام الدائرة التدريبية التي تعتبر الشكل المقرر الذي يبنى عليه النمو المنتظم للنتيجة الرياضية خلال سنوات متتالية ومن هذا المنطلق فان تركيب التدريب الرياضي يبنى على اساس (الدوائر) ويجب ان نعرف ان الوحدة التدريبية اليومية الواحدة او المتعددة(اكثر من وحدة تدريبية في اليوم ) مجموعها هي التي تكون الدائرة التدريبية الصغيرة وان مجموع الدوائر التدريبية الصغيرة هي التي تكون الدائرة التدريبية المتوسطة وان مجموع الدائرة لتدريبية المتوسطة يكون الدائرة التدريبية السنوية . علما ان كل دوائر التدريب النصف سنوية والسنوية وطويلة الامد(الكبرى) تحتوي على الفترة الاعدادية(العام-الخاص)وفترة المنافسات والفترة الانتقالية وكذلك كل وحدة تدريبية تحتوي على ثلاثة اقسام رئيسية وهي القسم التحضيري (الاعدادي-الاحماء) والقسم الرئيسي والقسم الختامي.</a:t>
            </a:r>
            <a:endParaRPr lang="en-US" sz="2800" dirty="0"/>
          </a:p>
          <a:p>
            <a:pPr marL="0" indent="0" algn="just">
              <a:buNone/>
            </a:pPr>
            <a:endParaRPr lang="ar-IQ" b="1" dirty="0" smtClean="0">
              <a:solidFill>
                <a:srgbClr val="FF0000"/>
              </a:solidFill>
            </a:endParaRPr>
          </a:p>
        </p:txBody>
      </p:sp>
    </p:spTree>
    <p:extLst>
      <p:ext uri="{BB962C8B-B14F-4D97-AF65-F5344CB8AC3E}">
        <p14:creationId xmlns:p14="http://schemas.microsoft.com/office/powerpoint/2010/main" val="38716457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6632"/>
            <a:ext cx="9144000" cy="6741368"/>
          </a:xfrm>
        </p:spPr>
        <p:txBody>
          <a:bodyPr>
            <a:normAutofit/>
          </a:bodyPr>
          <a:lstStyle/>
          <a:p>
            <a:pPr lvl="0" algn="just"/>
            <a:r>
              <a:rPr lang="ar-IQ" sz="2800" b="1" dirty="0"/>
              <a:t>الدائرة التدريبية الصغيرة :</a:t>
            </a:r>
            <a:endParaRPr lang="en-US" sz="2800" dirty="0"/>
          </a:p>
          <a:p>
            <a:pPr algn="just"/>
            <a:r>
              <a:rPr lang="ar-IQ" sz="2800" dirty="0"/>
              <a:t>تعتبر الدائرة التدريبية الصغرى هي اصغر تكوين مكتمل لدورة الحمل الاسبوعية والتي تتكون من مجموعة من الوحدات التدريبية المنتظمة والتي تؤدى خلال عدة ايام </a:t>
            </a:r>
            <a:r>
              <a:rPr lang="ar-IQ" sz="2800" dirty="0" err="1"/>
              <a:t>لاحداث</a:t>
            </a:r>
            <a:r>
              <a:rPr lang="ar-IQ" sz="2800" dirty="0"/>
              <a:t> نوع من التكيف المرتبط بهدف الوحدة الصغيرة.</a:t>
            </a:r>
            <a:endParaRPr lang="en-US" sz="2800" dirty="0"/>
          </a:p>
          <a:p>
            <a:pPr algn="just"/>
            <a:r>
              <a:rPr lang="ar-IQ" sz="2800" dirty="0"/>
              <a:t>ولقد اجتمعت آراء الخبراء والمختصين في مجال علم التدريب الرياضي على ان سبعة ايام هي انسب مدة لدورة الحمل الصغيرة واكثرها استخداما وحسب رأي </a:t>
            </a:r>
            <a:r>
              <a:rPr lang="ar-IQ" sz="2800" dirty="0" err="1"/>
              <a:t>ماتفيف</a:t>
            </a:r>
            <a:r>
              <a:rPr lang="ar-IQ" sz="2800" dirty="0"/>
              <a:t> (1981)و ريك(1992) لذا يطلق عليها البعض دورة الحمل الاسبوعية, وهذا لا يعني ان عدد مرات التدريب في الاسبوع تساوي عدد ايام الدائرة التدريبية , قد تكون الدائرة التدريبية من ستة ايام ويوم راحة وقد يشمل اليوم التدريبي على وحدتين او ثلاث وحدات تدريبية او اقل , وباختصار ان الدائرة التدريبية الصغيرة هي وسيلة لتحقيق اهداف الدائرة التدريبية المتوسطة بشكل خاص والدائرة التدريبية الكبرى بشكل عام </a:t>
            </a:r>
            <a:endParaRPr lang="en-US" sz="2800" dirty="0"/>
          </a:p>
        </p:txBody>
      </p:sp>
    </p:spTree>
    <p:extLst>
      <p:ext uri="{BB962C8B-B14F-4D97-AF65-F5344CB8AC3E}">
        <p14:creationId xmlns:p14="http://schemas.microsoft.com/office/powerpoint/2010/main" val="1993501765"/>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859340"/>
            <a:ext cx="4572000" cy="3785652"/>
          </a:xfrm>
          <a:prstGeom prst="rect">
            <a:avLst/>
          </a:prstGeom>
        </p:spPr>
        <p:txBody>
          <a:bodyPr>
            <a:spAutoFit/>
          </a:bodyPr>
          <a:lstStyle/>
          <a:p>
            <a:pPr algn="just"/>
            <a:r>
              <a:rPr lang="ar-IQ" sz="2000" dirty="0"/>
              <a:t>حيث نجاح البرنامج التدريبي بأكمله يعتمد على حسن تنظيم عملية توزيع الاحمال التدريبية داخل الدائرة التدريبية الصغيرة وفيها قد تستخدم وحدات تدريبية مختلفة من حيث الهدف وكمية الحمل اي بمعنى ان تركيب الدائرة التدريبية يجب ان يحقق كل الواجبات الرئيسية التي تتناسب مع فترة التدريب بحيث العمل يكون بشكل صحيح للحمل من خلال التبادل بين درجاته من خلال الارتفاع والانخفاض بالشدة والحجم ولضمان تحقيق ذلك في الدورة القصيرة يجب توالي توزيع الحمل على الايام لكي يحقق الواجبات التالية</a:t>
            </a:r>
            <a:endParaRPr lang="en-US" sz="2000" dirty="0"/>
          </a:p>
          <a:p>
            <a:pPr algn="just"/>
            <a:r>
              <a:rPr lang="ar-IQ" sz="2000" dirty="0"/>
              <a:t> دراسة النواحي الفنية وتحسين مستوى ادائها من خلال الحمل الخفيف والمتوسط.</a:t>
            </a:r>
            <a:endParaRPr lang="en-US" sz="2000" dirty="0"/>
          </a:p>
        </p:txBody>
      </p:sp>
    </p:spTree>
    <p:extLst>
      <p:ext uri="{BB962C8B-B14F-4D97-AF65-F5344CB8AC3E}">
        <p14:creationId xmlns:p14="http://schemas.microsoft.com/office/powerpoint/2010/main" val="617188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97346"/>
            <a:ext cx="4572000" cy="6463308"/>
          </a:xfrm>
          <a:prstGeom prst="rect">
            <a:avLst/>
          </a:prstGeom>
        </p:spPr>
        <p:txBody>
          <a:bodyPr>
            <a:spAutoFit/>
          </a:bodyPr>
          <a:lstStyle/>
          <a:p>
            <a:pPr algn="just"/>
            <a:r>
              <a:rPr lang="ar-IQ" dirty="0"/>
              <a:t>بشكل صحيح للحمل من خلال التبادل بين درجاته من خلال الارتفاع والانخفاض بالشدة والحجم ولضمان تحقيق ذلك في الدورة القصيرة يجب توالي توزيع الحمل على الايام لكي يحقق الواجبات التالية</a:t>
            </a:r>
            <a:endParaRPr lang="en-US" dirty="0"/>
          </a:p>
          <a:p>
            <a:pPr algn="just"/>
            <a:r>
              <a:rPr lang="ar-IQ" dirty="0"/>
              <a:t> دراسة النواحي الفنية وتحسين مستوى ادائها من خلال الحمل الخفيف والمتوسط.</a:t>
            </a:r>
            <a:endParaRPr lang="en-US" dirty="0"/>
          </a:p>
          <a:p>
            <a:pPr lvl="0" algn="just"/>
            <a:r>
              <a:rPr lang="ar-IQ" b="1" dirty="0"/>
              <a:t>تطوير مستوى الاداء الفني بالحمل العالي.</a:t>
            </a:r>
            <a:endParaRPr lang="en-US" dirty="0"/>
          </a:p>
          <a:p>
            <a:pPr lvl="0" algn="just"/>
            <a:r>
              <a:rPr lang="ar-IQ" b="1" dirty="0"/>
              <a:t>تنمية السرعة في ظروف العمل لزمن قصير والعمل المستمر لزمن طويل.</a:t>
            </a:r>
            <a:endParaRPr lang="en-US" dirty="0"/>
          </a:p>
          <a:p>
            <a:pPr lvl="0" algn="just"/>
            <a:r>
              <a:rPr lang="ar-IQ" b="1" dirty="0"/>
              <a:t>تنمية القوة العضلية في حدود مقدرة الرياضي من 60-80% .</a:t>
            </a:r>
            <a:endParaRPr lang="en-US" dirty="0"/>
          </a:p>
          <a:p>
            <a:pPr lvl="0" algn="just"/>
            <a:r>
              <a:rPr lang="ar-IQ" b="1" dirty="0"/>
              <a:t>تنمية تحمل القوة في ظروف العمل بالشدة المتوسطة لقدرة الرياضي</a:t>
            </a:r>
            <a:endParaRPr lang="en-US" dirty="0"/>
          </a:p>
          <a:p>
            <a:pPr lvl="0" algn="just"/>
            <a:r>
              <a:rPr lang="ar-IQ" b="1" dirty="0"/>
              <a:t>تنمية تحمل القوة في ظروف العمل العالية وبالحد الاقصى لمقدرة الرياضي.</a:t>
            </a:r>
            <a:endParaRPr lang="en-US" dirty="0"/>
          </a:p>
          <a:p>
            <a:pPr algn="just"/>
            <a:r>
              <a:rPr lang="ar-IQ" dirty="0"/>
              <a:t>وهناك امور عديدة يجب مراعاتها عند تنظيم الدائرة التدريبية الصغير وكما يلي:-</a:t>
            </a:r>
            <a:endParaRPr lang="en-US" dirty="0"/>
          </a:p>
          <a:p>
            <a:pPr algn="just"/>
            <a:r>
              <a:rPr lang="ar-IQ" dirty="0"/>
              <a:t>1-يجب حل كافة المهام التدريبية في كل وحدة تدريبية صغرى.</a:t>
            </a:r>
            <a:endParaRPr lang="en-US" dirty="0"/>
          </a:p>
          <a:p>
            <a:pPr algn="just"/>
            <a:r>
              <a:rPr lang="ar-IQ" dirty="0"/>
              <a:t>2-تناول الوحدة التدريبية بهذه الدائرة وبأشكال مختلفة.</a:t>
            </a:r>
            <a:endParaRPr lang="en-US" dirty="0"/>
          </a:p>
          <a:p>
            <a:pPr algn="just"/>
            <a:r>
              <a:rPr lang="ar-IQ" dirty="0"/>
              <a:t>3-يجب حصول تناسب بالتغيير بين الحجم والشدة</a:t>
            </a:r>
            <a:endParaRPr lang="en-US" dirty="0"/>
          </a:p>
          <a:p>
            <a:pPr algn="just"/>
            <a:r>
              <a:rPr lang="ar-IQ" dirty="0"/>
              <a:t>4-الاستفادة من التمارين التي تساعد على الراحة وازالة التعب الناتج من الاحمال السابقة .</a:t>
            </a:r>
            <a:endParaRPr lang="en-US" dirty="0"/>
          </a:p>
        </p:txBody>
      </p:sp>
    </p:spTree>
    <p:extLst>
      <p:ext uri="{BB962C8B-B14F-4D97-AF65-F5344CB8AC3E}">
        <p14:creationId xmlns:p14="http://schemas.microsoft.com/office/powerpoint/2010/main" val="3975055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484784"/>
            <a:ext cx="8229600" cy="3744416"/>
          </a:xfrm>
        </p:spPr>
        <p:txBody>
          <a:bodyPr>
            <a:normAutofit/>
          </a:bodyPr>
          <a:lstStyle/>
          <a:p>
            <a:r>
              <a:rPr lang="ar-IQ" sz="8000" b="1" dirty="0" smtClean="0">
                <a:solidFill>
                  <a:srgbClr val="FF0000"/>
                </a:solidFill>
              </a:rPr>
              <a:t>شكراً لأصغائكم </a:t>
            </a:r>
            <a:br>
              <a:rPr lang="ar-IQ" sz="8000" b="1" dirty="0" smtClean="0">
                <a:solidFill>
                  <a:srgbClr val="FF0000"/>
                </a:solidFill>
              </a:rPr>
            </a:br>
            <a:r>
              <a:rPr lang="ar-IQ" sz="8000" b="1" dirty="0" smtClean="0">
                <a:solidFill>
                  <a:srgbClr val="FF0000"/>
                </a:solidFill>
              </a:rPr>
              <a:t>والسلام عليكم</a:t>
            </a:r>
            <a:endParaRPr lang="ar-IQ" sz="8000" b="1" dirty="0">
              <a:solidFill>
                <a:srgbClr val="FF0000"/>
              </a:solidFill>
            </a:endParaRPr>
          </a:p>
        </p:txBody>
      </p:sp>
    </p:spTree>
    <p:extLst>
      <p:ext uri="{BB962C8B-B14F-4D97-AF65-F5344CB8AC3E}">
        <p14:creationId xmlns:p14="http://schemas.microsoft.com/office/powerpoint/2010/main" val="2861096579"/>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634</TotalTime>
  <Words>499</Words>
  <Application>Microsoft Office PowerPoint</Application>
  <PresentationFormat>عرض على الشاشة (3:4)‏</PresentationFormat>
  <Paragraphs>24</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  </vt:lpstr>
      <vt:lpstr>عرض تقديمي في PowerPoint</vt:lpstr>
      <vt:lpstr>عرض تقديمي في PowerPoint</vt:lpstr>
      <vt:lpstr>عرض تقديمي في PowerPoint</vt:lpstr>
      <vt:lpstr>عرض تقديمي في PowerPoint</vt:lpstr>
      <vt:lpstr>شكراً لأصغائكم  والسلام عليكم</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بغداد  كلية التربية الرياضية الدراسات العليا/الدكتوراه</dc:title>
  <dc:creator>DR.Ahmed Saker 2O11</dc:creator>
  <cp:lastModifiedBy>Dr. Adel</cp:lastModifiedBy>
  <cp:revision>59</cp:revision>
  <dcterms:created xsi:type="dcterms:W3CDTF">2014-01-23T02:24:09Z</dcterms:created>
  <dcterms:modified xsi:type="dcterms:W3CDTF">2019-01-04T19:04:28Z</dcterms:modified>
</cp:coreProperties>
</file>